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4" r:id="rId2"/>
    <p:sldId id="355" r:id="rId3"/>
    <p:sldId id="357" r:id="rId4"/>
    <p:sldId id="358" r:id="rId5"/>
    <p:sldId id="366" r:id="rId6"/>
    <p:sldId id="360" r:id="rId7"/>
    <p:sldId id="362" r:id="rId8"/>
    <p:sldId id="363" r:id="rId9"/>
    <p:sldId id="374" r:id="rId10"/>
    <p:sldId id="375" r:id="rId11"/>
    <p:sldId id="376" r:id="rId12"/>
    <p:sldId id="365" r:id="rId13"/>
    <p:sldId id="3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>
      <p:cViewPr varScale="1">
        <p:scale>
          <a:sx n="76" d="100"/>
          <a:sy n="76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D179E-5DE2-4773-9962-811C5108FE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42AFE-5ABC-41DC-8B3E-2CD9D5F92F83}">
      <dgm:prSet/>
      <dgm:spPr/>
      <dgm:t>
        <a:bodyPr/>
        <a:lstStyle/>
        <a:p>
          <a:pPr rtl="0"/>
          <a:r>
            <a:rPr lang="en-US" b="1" smtClean="0"/>
            <a:t>Work Package 4 (WP4): Purchase of teaching equipment and bibliographic material</a:t>
          </a:r>
          <a:endParaRPr lang="en-US"/>
        </a:p>
      </dgm:t>
    </dgm:pt>
    <dgm:pt modelId="{6FADA56B-EB14-426A-ACAB-634362496804}" type="parTrans" cxnId="{A788BBB9-8CE7-4EDD-9D9E-0A29B2757C08}">
      <dgm:prSet/>
      <dgm:spPr/>
      <dgm:t>
        <a:bodyPr/>
        <a:lstStyle/>
        <a:p>
          <a:endParaRPr lang="en-US"/>
        </a:p>
      </dgm:t>
    </dgm:pt>
    <dgm:pt modelId="{B1BA5FBC-5E05-4A2E-808A-5D0AE338E93A}" type="sibTrans" cxnId="{A788BBB9-8CE7-4EDD-9D9E-0A29B2757C08}">
      <dgm:prSet/>
      <dgm:spPr/>
      <dgm:t>
        <a:bodyPr/>
        <a:lstStyle/>
        <a:p>
          <a:endParaRPr lang="en-US"/>
        </a:p>
      </dgm:t>
    </dgm:pt>
    <dgm:pt modelId="{4B425C8E-5381-4A92-AB16-9B6FF7A3C0F7}">
      <dgm:prSet/>
      <dgm:spPr/>
      <dgm:t>
        <a:bodyPr/>
        <a:lstStyle/>
        <a:p>
          <a:pPr rtl="0"/>
          <a:r>
            <a:rPr lang="en-US" smtClean="0"/>
            <a:t>Task 4.1: selection of equipment</a:t>
          </a:r>
          <a:endParaRPr lang="en-US"/>
        </a:p>
      </dgm:t>
    </dgm:pt>
    <dgm:pt modelId="{AD432683-14EE-4010-9A36-D897C8880810}" type="parTrans" cxnId="{953B77A1-D168-465F-8452-51911BCA1922}">
      <dgm:prSet/>
      <dgm:spPr/>
      <dgm:t>
        <a:bodyPr/>
        <a:lstStyle/>
        <a:p>
          <a:endParaRPr lang="en-US"/>
        </a:p>
      </dgm:t>
    </dgm:pt>
    <dgm:pt modelId="{4E257F6A-2820-43B4-99AD-6E662B9FC309}" type="sibTrans" cxnId="{953B77A1-D168-465F-8452-51911BCA1922}">
      <dgm:prSet/>
      <dgm:spPr/>
      <dgm:t>
        <a:bodyPr/>
        <a:lstStyle/>
        <a:p>
          <a:endParaRPr lang="en-US"/>
        </a:p>
      </dgm:t>
    </dgm:pt>
    <dgm:pt modelId="{076A3F2A-5B14-46E3-87A0-439E1A21A4CD}">
      <dgm:prSet/>
      <dgm:spPr/>
      <dgm:t>
        <a:bodyPr/>
        <a:lstStyle/>
        <a:p>
          <a:pPr rtl="0"/>
          <a:r>
            <a:rPr lang="en-US" smtClean="0"/>
            <a:t>Task 4.2: Implementation of the center</a:t>
          </a:r>
          <a:endParaRPr lang="en-US"/>
        </a:p>
      </dgm:t>
    </dgm:pt>
    <dgm:pt modelId="{6CA4A2F8-08B8-434B-82B1-6D78CE8A02F3}" type="parTrans" cxnId="{8AD75883-7273-4457-B56F-54A853F23582}">
      <dgm:prSet/>
      <dgm:spPr/>
      <dgm:t>
        <a:bodyPr/>
        <a:lstStyle/>
        <a:p>
          <a:endParaRPr lang="en-US"/>
        </a:p>
      </dgm:t>
    </dgm:pt>
    <dgm:pt modelId="{07A002FE-1D9A-47B7-8A0B-0A87CF2C6C4F}" type="sibTrans" cxnId="{8AD75883-7273-4457-B56F-54A853F23582}">
      <dgm:prSet/>
      <dgm:spPr/>
      <dgm:t>
        <a:bodyPr/>
        <a:lstStyle/>
        <a:p>
          <a:endParaRPr lang="en-US"/>
        </a:p>
      </dgm:t>
    </dgm:pt>
    <dgm:pt modelId="{739331C6-76C3-4655-A59D-CBFB28614A2D}" type="pres">
      <dgm:prSet presAssocID="{B26D179E-5DE2-4773-9962-811C5108FE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A4F778-6032-4E2E-A1B3-34FFCF211DBF}" type="pres">
      <dgm:prSet presAssocID="{1A142AFE-5ABC-41DC-8B3E-2CD9D5F92F83}" presName="composite" presStyleCnt="0"/>
      <dgm:spPr/>
    </dgm:pt>
    <dgm:pt modelId="{6AA5D11A-9317-4738-964D-460131C573BC}" type="pres">
      <dgm:prSet presAssocID="{1A142AFE-5ABC-41DC-8B3E-2CD9D5F92F8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0BC45-7F8D-44E1-9A37-799C3E967025}" type="pres">
      <dgm:prSet presAssocID="{1A142AFE-5ABC-41DC-8B3E-2CD9D5F92F8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1A974-615E-4A2C-8A78-DF056FC71A20}" type="presOf" srcId="{B26D179E-5DE2-4773-9962-811C5108FE1E}" destId="{739331C6-76C3-4655-A59D-CBFB28614A2D}" srcOrd="0" destOrd="0" presId="urn:microsoft.com/office/officeart/2005/8/layout/hList1"/>
    <dgm:cxn modelId="{A788BBB9-8CE7-4EDD-9D9E-0A29B2757C08}" srcId="{B26D179E-5DE2-4773-9962-811C5108FE1E}" destId="{1A142AFE-5ABC-41DC-8B3E-2CD9D5F92F83}" srcOrd="0" destOrd="0" parTransId="{6FADA56B-EB14-426A-ACAB-634362496804}" sibTransId="{B1BA5FBC-5E05-4A2E-808A-5D0AE338E93A}"/>
    <dgm:cxn modelId="{95A357D5-D4BA-40D0-B1EA-C8CD463E410D}" type="presOf" srcId="{076A3F2A-5B14-46E3-87A0-439E1A21A4CD}" destId="{0050BC45-7F8D-44E1-9A37-799C3E967025}" srcOrd="0" destOrd="1" presId="urn:microsoft.com/office/officeart/2005/8/layout/hList1"/>
    <dgm:cxn modelId="{953B77A1-D168-465F-8452-51911BCA1922}" srcId="{1A142AFE-5ABC-41DC-8B3E-2CD9D5F92F83}" destId="{4B425C8E-5381-4A92-AB16-9B6FF7A3C0F7}" srcOrd="0" destOrd="0" parTransId="{AD432683-14EE-4010-9A36-D897C8880810}" sibTransId="{4E257F6A-2820-43B4-99AD-6E662B9FC309}"/>
    <dgm:cxn modelId="{519014EB-4B7D-4C98-999D-EB221128D8A6}" type="presOf" srcId="{4B425C8E-5381-4A92-AB16-9B6FF7A3C0F7}" destId="{0050BC45-7F8D-44E1-9A37-799C3E967025}" srcOrd="0" destOrd="0" presId="urn:microsoft.com/office/officeart/2005/8/layout/hList1"/>
    <dgm:cxn modelId="{6EC0FB16-B3B5-4D9E-BCD7-C4DBD518CBF9}" type="presOf" srcId="{1A142AFE-5ABC-41DC-8B3E-2CD9D5F92F83}" destId="{6AA5D11A-9317-4738-964D-460131C573BC}" srcOrd="0" destOrd="0" presId="urn:microsoft.com/office/officeart/2005/8/layout/hList1"/>
    <dgm:cxn modelId="{8AD75883-7273-4457-B56F-54A853F23582}" srcId="{1A142AFE-5ABC-41DC-8B3E-2CD9D5F92F83}" destId="{076A3F2A-5B14-46E3-87A0-439E1A21A4CD}" srcOrd="1" destOrd="0" parTransId="{6CA4A2F8-08B8-434B-82B1-6D78CE8A02F3}" sibTransId="{07A002FE-1D9A-47B7-8A0B-0A87CF2C6C4F}"/>
    <dgm:cxn modelId="{B161F36A-2F0E-49E4-857D-9C8CE99F6CBA}" type="presParOf" srcId="{739331C6-76C3-4655-A59D-CBFB28614A2D}" destId="{8BA4F778-6032-4E2E-A1B3-34FFCF211DBF}" srcOrd="0" destOrd="0" presId="urn:microsoft.com/office/officeart/2005/8/layout/hList1"/>
    <dgm:cxn modelId="{D17B874C-AF69-4BF3-A5ED-78E4D409BC7D}" type="presParOf" srcId="{8BA4F778-6032-4E2E-A1B3-34FFCF211DBF}" destId="{6AA5D11A-9317-4738-964D-460131C573BC}" srcOrd="0" destOrd="0" presId="urn:microsoft.com/office/officeart/2005/8/layout/hList1"/>
    <dgm:cxn modelId="{F4A72395-2E50-4B24-A3FA-E9F6C1B6D651}" type="presParOf" srcId="{8BA4F778-6032-4E2E-A1B3-34FFCF211DBF}" destId="{0050BC45-7F8D-44E1-9A37-799C3E9670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5D11A-9317-4738-964D-460131C573BC}">
      <dsp:nvSpPr>
        <dsp:cNvPr id="0" name=""/>
        <dsp:cNvSpPr/>
      </dsp:nvSpPr>
      <dsp:spPr>
        <a:xfrm>
          <a:off x="0" y="4644"/>
          <a:ext cx="7328324" cy="669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Work Package 4 (WP4): Purchase of teaching equipment and bibliographic material</a:t>
          </a:r>
          <a:endParaRPr lang="en-US" sz="1800" kern="1200"/>
        </a:p>
      </dsp:txBody>
      <dsp:txXfrm>
        <a:off x="0" y="4644"/>
        <a:ext cx="7328324" cy="669208"/>
      </dsp:txXfrm>
    </dsp:sp>
    <dsp:sp modelId="{0050BC45-7F8D-44E1-9A37-799C3E967025}">
      <dsp:nvSpPr>
        <dsp:cNvPr id="0" name=""/>
        <dsp:cNvSpPr/>
      </dsp:nvSpPr>
      <dsp:spPr>
        <a:xfrm>
          <a:off x="0" y="673852"/>
          <a:ext cx="7328324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Task 4.1: selection of equipment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Task 4.2: Implementation of the center</a:t>
          </a:r>
          <a:endParaRPr lang="en-US" sz="1800" kern="1200"/>
        </a:p>
      </dsp:txBody>
      <dsp:txXfrm>
        <a:off x="0" y="673852"/>
        <a:ext cx="7328324" cy="79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E7045-FB39-4696-894C-F20DB1B5089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A8291-239E-4B06-ACEB-976C7FDC2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EFEDD-4D9B-4931-AACE-48FB643C9983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8E2DF-2B28-41E6-9733-4E40B347C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E2DF-2B28-41E6-9733-4E40B347C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9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5161-7459-BC47-85BC-A9AF6AC9B2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2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5161-7459-BC47-85BC-A9AF6AC9B2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A4F-09B1-4ADA-B2C1-9BE4255C1CDC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63D3-1AB8-4305-8ACB-678F82FA21D2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AD37-C59D-4E8C-8969-0D9CBE61BF00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5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943"/>
            <a:ext cx="8229600" cy="497425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F0A-D43F-4129-B362-76AC6E69C97A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8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9D3A-D3F2-4478-8CE3-F86E3C949B84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5EB8-5664-4953-A391-B8170461D455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96C-0660-42DA-84E7-79C6FFDB603D}" type="datetime1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CF21-9C7D-4A01-BC70-0A24C0DEBA6A}" type="datetime1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CDC1-995E-435A-9E3C-2F84BFF7AA81}" type="datetime1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E17C-0250-4DE0-BBF2-DB7BCA094963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3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C581-540A-4C76-B58B-AAB0B47FFDC5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906"/>
            <a:ext cx="8229600" cy="497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B40A-59C3-4076-A5C0-7CEFDB5845B2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B1334-B165-4514-8223-B71186CA21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ttp://www.gju.edu.jo/img/gjulogo3.jpg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5"/>
          <a:stretch/>
        </p:blipFill>
        <p:spPr bwMode="auto">
          <a:xfrm>
            <a:off x="8000999" y="300529"/>
            <a:ext cx="714375" cy="46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5784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91440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52450" y="1065213"/>
            <a:ext cx="8075613" cy="1587"/>
          </a:xfrm>
          <a:prstGeom prst="line">
            <a:avLst/>
          </a:prstGeom>
          <a:ln w="15875">
            <a:solidFill>
              <a:srgbClr val="8CC63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57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ju.edu.jo/" TargetMode="External"/><Relationship Id="rId2" Type="http://schemas.openxmlformats.org/officeDocument/2006/relationships/hyperlink" Target="mailto:info@gju.edu.j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08" y="1277747"/>
            <a:ext cx="8105775" cy="3000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807" y="4876800"/>
            <a:ext cx="354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Dr. Ziad Abu El-Rub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5806" y="5334000"/>
            <a:ext cx="5676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Project </a:t>
            </a:r>
            <a:r>
              <a:rPr lang="en-US" sz="1400" dirty="0"/>
              <a:t>Number: 561708-1-2015-1-DE-EPPKA2-CBHE-JP</a:t>
            </a:r>
          </a:p>
          <a:p>
            <a:endParaRPr lang="en-US" sz="1400" dirty="0" smtClean="0"/>
          </a:p>
          <a:p>
            <a:r>
              <a:rPr lang="en-US" sz="1400" dirty="0" smtClean="0"/>
              <a:t>Vocational training center for the undergraduate university students and teachers in Jordan (VTC)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970" y="5246132"/>
            <a:ext cx="2346152" cy="5414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797049"/>
            <a:ext cx="457200" cy="460784"/>
          </a:xfrm>
          <a:prstGeom prst="rect">
            <a:avLst/>
          </a:prstGeom>
        </p:spPr>
      </p:pic>
      <p:pic>
        <p:nvPicPr>
          <p:cNvPr id="8" name="Picture 7" descr="cid:image004.jpg@01D04B79.EBB2BD3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6131"/>
            <a:ext cx="1552575" cy="954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6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GJU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943"/>
            <a:ext cx="6248400" cy="52790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GJU Contact Person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Ass. Prof. </a:t>
            </a:r>
            <a:r>
              <a:rPr lang="en-US" sz="1700" dirty="0"/>
              <a:t>at the Pharmaceutical and Chemical Engineering </a:t>
            </a:r>
            <a:r>
              <a:rPr lang="en-US" sz="1700" dirty="0" smtClean="0"/>
              <a:t>Dept.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Practical </a:t>
            </a:r>
            <a:r>
              <a:rPr lang="en-US" sz="1700" dirty="0"/>
              <a:t>experience </a:t>
            </a:r>
            <a:r>
              <a:rPr lang="en-US" sz="1700" dirty="0" smtClean="0"/>
              <a:t>in </a:t>
            </a:r>
            <a:r>
              <a:rPr lang="en-US" sz="1700" dirty="0"/>
              <a:t>leading positions involving development manager and regional </a:t>
            </a:r>
            <a:r>
              <a:rPr lang="en-US" sz="1700" dirty="0" smtClean="0"/>
              <a:t>manager in the oil and gas industry.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Professional </a:t>
            </a:r>
            <a:r>
              <a:rPr lang="en-US" sz="1700" dirty="0"/>
              <a:t>Engineer (JPE) in Bioenergy Engineering from the Jordan Higher Council for Professional Qualifications and </a:t>
            </a:r>
            <a:r>
              <a:rPr lang="en-US" sz="1700" dirty="0" smtClean="0"/>
              <a:t>Accreditation, 2015.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A </a:t>
            </a:r>
            <a:r>
              <a:rPr lang="en-US" sz="1700" dirty="0"/>
              <a:t>aboard member of the Chemical Engineering Division (2015-2018) at the Jordan Engineers Association 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Research areas: bioenergy</a:t>
            </a:r>
            <a:r>
              <a:rPr lang="en-US" sz="1700" dirty="0"/>
              <a:t>, </a:t>
            </a:r>
            <a:r>
              <a:rPr lang="en-US" sz="1700" dirty="0" smtClean="0"/>
              <a:t>and shale </a:t>
            </a:r>
            <a:r>
              <a:rPr lang="en-US" sz="1700" dirty="0"/>
              <a:t>oil production </a:t>
            </a:r>
            <a:r>
              <a:rPr lang="en-US" sz="17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PhD in Chemical Engineering from the University of Twente, the Netherlands, 2008.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MSc in Technological Design from the University of Twente, the Netherlands, 2002.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BSc </a:t>
            </a:r>
            <a:r>
              <a:rPr lang="en-US" sz="1700" dirty="0"/>
              <a:t>in Chemical </a:t>
            </a:r>
            <a:r>
              <a:rPr lang="en-US" sz="1700" dirty="0" smtClean="0"/>
              <a:t>Engineering, University </a:t>
            </a:r>
            <a:r>
              <a:rPr lang="en-US" sz="1700" dirty="0"/>
              <a:t>of Jordan, </a:t>
            </a:r>
            <a:r>
              <a:rPr lang="en-US" sz="1700" dirty="0" smtClean="0"/>
              <a:t>Jordan, 1998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5"/>
          <a:stretch/>
        </p:blipFill>
        <p:spPr bwMode="auto">
          <a:xfrm>
            <a:off x="7225706" y="1219200"/>
            <a:ext cx="1434465" cy="161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2944781"/>
            <a:ext cx="20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Dr. Ziad Abu El-Rub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7925" y="3276600"/>
            <a:ext cx="2169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Ziad.Abuelrub@gju.edu.jo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GJU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943"/>
            <a:ext cx="6096000" cy="55235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Vice </a:t>
            </a:r>
            <a:r>
              <a:rPr lang="en-US" sz="1600" dirty="0"/>
              <a:t>Dean </a:t>
            </a:r>
            <a:r>
              <a:rPr lang="en-US" sz="1600" dirty="0" smtClean="0"/>
              <a:t>of School </a:t>
            </a:r>
            <a:r>
              <a:rPr lang="en-US" sz="1600" dirty="0"/>
              <a:t>of Applied Medical Sciences 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PhD </a:t>
            </a:r>
            <a:r>
              <a:rPr lang="en-US" sz="1600" dirty="0"/>
              <a:t>in 2011 at the Nanotechnology and Integrated Bioengineering Centre (NIBEC), University of Ulster in the </a:t>
            </a:r>
            <a:r>
              <a:rPr lang="en-US" sz="1600" dirty="0" smtClean="0"/>
              <a:t>UK.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Researching </a:t>
            </a:r>
            <a:r>
              <a:rPr lang="en-US" sz="1600" dirty="0"/>
              <a:t>the </a:t>
            </a:r>
            <a:r>
              <a:rPr lang="en-US" sz="1600" dirty="0" err="1"/>
              <a:t>impedimetric</a:t>
            </a:r>
            <a:r>
              <a:rPr lang="en-US" sz="1600" dirty="0"/>
              <a:t> sensor for label-free point-of-care immunoassay cardiac marker systems as Laboratory-on-a-Chip devices in the field of Nanotechnology.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Worked </a:t>
            </a:r>
            <a:r>
              <a:rPr lang="en-US" sz="1600" dirty="0"/>
              <a:t>as a research assistant at the Nanotechnology and Integrated Bioengineering </a:t>
            </a:r>
            <a:r>
              <a:rPr lang="en-US" sz="1600" dirty="0" smtClean="0"/>
              <a:t>Centre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Research area: development </a:t>
            </a:r>
            <a:r>
              <a:rPr lang="en-US" sz="1600" dirty="0"/>
              <a:t>of point-of-care (POC) diagnostics for global health initiatives. 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A member </a:t>
            </a:r>
            <a:r>
              <a:rPr lang="en-US" sz="1600" dirty="0"/>
              <a:t>of several associations such </a:t>
            </a:r>
            <a:r>
              <a:rPr lang="en-US" sz="1600" dirty="0" smtClean="0"/>
              <a:t>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 </a:t>
            </a:r>
            <a:r>
              <a:rPr lang="en-US" sz="1400" dirty="0"/>
              <a:t>Jordan Engineers Association (JEA</a:t>
            </a:r>
            <a:r>
              <a:rPr lang="en-US" sz="1400" dirty="0" smtClean="0"/>
              <a:t>), Jordan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Institute </a:t>
            </a:r>
            <a:r>
              <a:rPr lang="en-US" sz="1400" dirty="0"/>
              <a:t>of Engineering and Technology (IET), UK </a:t>
            </a:r>
            <a:endParaRPr lang="en-US" sz="1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 smtClean="0"/>
              <a:t>Verein</a:t>
            </a:r>
            <a:r>
              <a:rPr lang="en-US" sz="1400" dirty="0" smtClean="0"/>
              <a:t> </a:t>
            </a:r>
            <a:r>
              <a:rPr lang="en-US" sz="1400" dirty="0" err="1"/>
              <a:t>Deutscher</a:t>
            </a:r>
            <a:r>
              <a:rPr lang="en-US" sz="1400" dirty="0"/>
              <a:t> </a:t>
            </a:r>
            <a:r>
              <a:rPr lang="en-US" sz="1400" dirty="0" err="1"/>
              <a:t>Ingenieure</a:t>
            </a:r>
            <a:r>
              <a:rPr lang="en-US" sz="1400" dirty="0"/>
              <a:t> (VDI), Germany.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295400"/>
            <a:ext cx="1333500" cy="1714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9621" y="3035300"/>
            <a:ext cx="1692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Dr. Eyad Hamad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7925" y="3276600"/>
            <a:ext cx="2169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Eyad.hamad@gju.edu.jo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5"/>
          <p:cNvSpPr txBox="1">
            <a:spLocks noChangeArrowheads="1"/>
          </p:cNvSpPr>
          <p:nvPr/>
        </p:nvSpPr>
        <p:spPr bwMode="auto">
          <a:xfrm>
            <a:off x="354378" y="1828800"/>
            <a:ext cx="4176713" cy="4093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de-DE" sz="2400" dirty="0">
                <a:solidFill>
                  <a:srgbClr val="178ACB"/>
                </a:solidFill>
                <a:latin typeface="+mj-lt"/>
              </a:rPr>
              <a:t>German Jordanian University</a:t>
            </a:r>
          </a:p>
          <a:p>
            <a:pPr algn="r" eaLnBrk="1" hangingPunct="1">
              <a:defRPr/>
            </a:pPr>
            <a:endParaRPr lang="en-US" sz="2000" dirty="0">
              <a:latin typeface="+mj-lt"/>
            </a:endParaRPr>
          </a:p>
          <a:p>
            <a:pPr algn="r" eaLnBrk="1" hangingPunct="1">
              <a:defRPr/>
            </a:pPr>
            <a:r>
              <a:rPr lang="en-US" dirty="0" smtClean="0">
                <a:latin typeface="+mj-lt"/>
              </a:rPr>
              <a:t>Amman-</a:t>
            </a:r>
            <a:r>
              <a:rPr lang="en-US" dirty="0" err="1" smtClean="0">
                <a:latin typeface="+mj-lt"/>
              </a:rPr>
              <a:t>Madaba</a:t>
            </a:r>
            <a:r>
              <a:rPr lang="en-US" dirty="0" smtClean="0">
                <a:latin typeface="+mj-lt"/>
              </a:rPr>
              <a:t> Western Highway</a:t>
            </a:r>
          </a:p>
          <a:p>
            <a:pPr algn="r" eaLnBrk="1" hangingPunct="1">
              <a:defRPr/>
            </a:pPr>
            <a:endParaRPr lang="en-US" dirty="0" smtClean="0">
              <a:latin typeface="+mj-lt"/>
            </a:endParaRPr>
          </a:p>
          <a:p>
            <a:pPr algn="r" eaLnBrk="1" hangingPunct="1">
              <a:defRPr/>
            </a:pPr>
            <a:r>
              <a:rPr lang="en-US" dirty="0" smtClean="0">
                <a:latin typeface="+mj-lt"/>
              </a:rPr>
              <a:t>P.O</a:t>
            </a:r>
            <a:r>
              <a:rPr lang="en-US" dirty="0">
                <a:latin typeface="+mj-lt"/>
              </a:rPr>
              <a:t>. Box 35247 </a:t>
            </a:r>
          </a:p>
          <a:p>
            <a:pPr algn="r" eaLnBrk="1" hangingPunct="1">
              <a:defRPr/>
            </a:pPr>
            <a:r>
              <a:rPr lang="en-US" dirty="0">
                <a:latin typeface="+mj-lt"/>
              </a:rPr>
              <a:t>Amman 11180 </a:t>
            </a:r>
          </a:p>
          <a:p>
            <a:pPr algn="r" eaLnBrk="1" hangingPunct="1">
              <a:defRPr/>
            </a:pPr>
            <a:r>
              <a:rPr lang="en-US" dirty="0">
                <a:latin typeface="+mj-lt"/>
              </a:rPr>
              <a:t>Jordan</a:t>
            </a:r>
          </a:p>
          <a:p>
            <a:pPr algn="r" eaLnBrk="1" hangingPunct="1">
              <a:defRPr/>
            </a:pPr>
            <a:endParaRPr lang="en-US" b="1" dirty="0">
              <a:latin typeface="+mj-lt"/>
            </a:endParaRPr>
          </a:p>
          <a:p>
            <a:pPr algn="r" eaLnBrk="1" hangingPunct="1">
              <a:defRPr/>
            </a:pPr>
            <a:r>
              <a:rPr lang="en-US" dirty="0">
                <a:latin typeface="+mj-lt"/>
              </a:rPr>
              <a:t>Email: </a:t>
            </a:r>
            <a:r>
              <a:rPr lang="en-US" dirty="0" smtClean="0">
                <a:latin typeface="+mj-lt"/>
                <a:hlinkClick r:id="rId2"/>
              </a:rPr>
              <a:t>info@gju.edu.jo</a:t>
            </a:r>
            <a:endParaRPr lang="en-US" dirty="0" smtClean="0">
              <a:latin typeface="+mj-lt"/>
            </a:endParaRPr>
          </a:p>
          <a:p>
            <a:pPr algn="r" eaLnBrk="1" hangingPunct="1">
              <a:defRPr/>
            </a:pPr>
            <a:endParaRPr lang="en-US" dirty="0" smtClean="0">
              <a:latin typeface="+mj-lt"/>
            </a:endParaRPr>
          </a:p>
          <a:p>
            <a:pPr algn="r" eaLnBrk="1" hangingPunct="1">
              <a:defRPr/>
            </a:pPr>
            <a:r>
              <a:rPr lang="en-US" dirty="0" smtClean="0">
                <a:latin typeface="+mj-lt"/>
                <a:hlinkClick r:id="rId3"/>
              </a:rPr>
              <a:t>www.gju.edu.jo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algn="r" eaLnBrk="1" hangingPunct="1">
              <a:defRPr/>
            </a:pPr>
            <a:r>
              <a:rPr lang="en-US" dirty="0">
                <a:latin typeface="+mj-lt"/>
              </a:rPr>
              <a:t> </a:t>
            </a:r>
          </a:p>
          <a:p>
            <a:pPr algn="r" eaLnBrk="1" hangingPunct="1">
              <a:defRPr/>
            </a:pPr>
            <a:r>
              <a:rPr lang="en-US" dirty="0">
                <a:latin typeface="+mj-lt"/>
              </a:rPr>
              <a:t>Tel. +962-6-429-4444 </a:t>
            </a:r>
          </a:p>
          <a:p>
            <a:pPr algn="r" eaLnBrk="1" hangingPunct="1">
              <a:defRPr/>
            </a:pPr>
            <a:r>
              <a:rPr lang="en-US" dirty="0">
                <a:latin typeface="+mj-lt"/>
              </a:rPr>
              <a:t>Fax. +962-6-430-0215 </a:t>
            </a:r>
          </a:p>
        </p:txBody>
      </p:sp>
      <p:cxnSp>
        <p:nvCxnSpPr>
          <p:cNvPr id="14" name="Gerade Verbindung 2"/>
          <p:cNvCxnSpPr/>
          <p:nvPr/>
        </p:nvCxnSpPr>
        <p:spPr>
          <a:xfrm>
            <a:off x="4716463" y="1851878"/>
            <a:ext cx="0" cy="424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12</a:t>
            </a:fld>
            <a:endParaRPr lang="en-US"/>
          </a:p>
        </p:txBody>
      </p:sp>
      <p:pic>
        <p:nvPicPr>
          <p:cNvPr id="17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840" y="1851878"/>
            <a:ext cx="2950720" cy="42248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5200" y="1295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 you!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2913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982B1334-B165-4514-8223-B71186CA218D}" type="slidenum">
              <a:rPr lang="en-US" smtClean="0"/>
              <a:t>13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" y="1333500"/>
            <a:ext cx="1676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</a:t>
            </a:r>
          </a:p>
          <a:p>
            <a:pPr algn="ctr"/>
            <a:r>
              <a:rPr lang="en-US" dirty="0" smtClean="0"/>
              <a:t>Graduate</a:t>
            </a:r>
          </a:p>
          <a:p>
            <a:pPr algn="ctr"/>
            <a:r>
              <a:rPr lang="en-US" dirty="0" smtClean="0"/>
              <a:t>Teachers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828800" y="1943100"/>
            <a:ext cx="502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1346200"/>
            <a:ext cx="1676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52800" y="1295400"/>
            <a:ext cx="1752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Skills</a:t>
            </a:r>
          </a:p>
          <a:p>
            <a:pPr algn="ctr"/>
            <a:r>
              <a:rPr lang="en-US" dirty="0" smtClean="0"/>
              <a:t>Attitude</a:t>
            </a:r>
          </a:p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2400" y="3124200"/>
            <a:ext cx="1295400" cy="1143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276600"/>
            <a:ext cx="18288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Market</a:t>
            </a:r>
          </a:p>
          <a:p>
            <a:r>
              <a:rPr lang="en-US" dirty="0" smtClean="0"/>
              <a:t>Demand</a:t>
            </a:r>
          </a:p>
          <a:p>
            <a:r>
              <a:rPr lang="en-US" dirty="0" smtClean="0"/>
              <a:t>Supply</a:t>
            </a:r>
          </a:p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2400" y="5524500"/>
            <a:ext cx="1295400" cy="1143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skills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28800" y="5518150"/>
            <a:ext cx="1752600" cy="1143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Partners</a:t>
            </a:r>
          </a:p>
          <a:p>
            <a:pPr algn="ctr"/>
            <a:r>
              <a:rPr lang="en-US" dirty="0" smtClean="0"/>
              <a:t>Industry</a:t>
            </a:r>
          </a:p>
          <a:p>
            <a:pPr algn="ctr"/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86200" y="5467529"/>
            <a:ext cx="1752600" cy="117475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Advisory for study plans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48400" y="5499279"/>
            <a:ext cx="1752600" cy="1143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</a:t>
            </a:r>
          </a:p>
          <a:p>
            <a:pPr algn="ctr"/>
            <a:r>
              <a:rPr lang="en-US" dirty="0" smtClean="0"/>
              <a:t>support guidance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972300" y="4213315"/>
            <a:ext cx="1752600" cy="1143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Evaluation of applicant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72300" y="2813365"/>
            <a:ext cx="1752600" cy="1143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Fine-tuned training program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85800" y="2641600"/>
            <a:ext cx="2286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85800" y="4305121"/>
            <a:ext cx="152400" cy="1232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9200" y="4213315"/>
            <a:ext cx="1066800" cy="13238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62100" y="3819973"/>
            <a:ext cx="2895600" cy="1617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5638800" y="6054904"/>
            <a:ext cx="609600" cy="193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581400" y="5980606"/>
            <a:ext cx="304800" cy="267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447800" y="6017754"/>
            <a:ext cx="381000" cy="33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13" idx="4"/>
          </p:cNvCxnSpPr>
          <p:nvPr/>
        </p:nvCxnSpPr>
        <p:spPr>
          <a:xfrm flipV="1">
            <a:off x="7620000" y="5356315"/>
            <a:ext cx="228600" cy="2301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4"/>
          </p:cNvCxnSpPr>
          <p:nvPr/>
        </p:nvCxnSpPr>
        <p:spPr>
          <a:xfrm flipV="1">
            <a:off x="7848600" y="3956365"/>
            <a:ext cx="0" cy="2580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848600" y="2624865"/>
            <a:ext cx="0" cy="2580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2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GJU…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Best of Both Worlds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758"/>
            <a:ext cx="4604742" cy="498744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>
                <a:cs typeface="Arial" charset="0"/>
              </a:rPr>
              <a:t>GJU</a:t>
            </a:r>
            <a:r>
              <a:rPr lang="de-DE" sz="1800" dirty="0">
                <a:cs typeface="Arial" charset="0"/>
              </a:rPr>
              <a:t> = </a:t>
            </a:r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German Jordanian University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 smtClean="0"/>
              <a:t>A </a:t>
            </a:r>
            <a:r>
              <a:rPr lang="de-DE" sz="1800" b="1" dirty="0"/>
              <a:t>public and state-funded University </a:t>
            </a:r>
            <a:r>
              <a:rPr lang="de-DE" sz="1800" dirty="0"/>
              <a:t>founded in 2005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 smtClean="0"/>
              <a:t>Supported </a:t>
            </a:r>
            <a:r>
              <a:rPr lang="de-DE" sz="1800" b="1" dirty="0"/>
              <a:t>by the German Fedral Government </a:t>
            </a:r>
            <a:r>
              <a:rPr lang="de-DE" sz="1800" dirty="0"/>
              <a:t>through the German Academic Exchange Service (DAAD)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 smtClean="0"/>
              <a:t>A </a:t>
            </a:r>
            <a:r>
              <a:rPr lang="de-DE" sz="1800" b="1" dirty="0"/>
              <a:t>Unique model in Trans-National Education </a:t>
            </a:r>
            <a:endParaRPr lang="de-DE" sz="18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Unique acdemic programs based on the German model of Universities of Applied Sciences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International, and industry experienced faculty members</a:t>
            </a:r>
            <a:endParaRPr lang="en-US" sz="18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Partnerships and strong connections with the industry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Tri-lingual campus: English, German, and </a:t>
            </a:r>
            <a:r>
              <a:rPr lang="en-US" sz="1800" dirty="0" smtClean="0"/>
              <a:t>Arabic</a:t>
            </a:r>
            <a:endParaRPr lang="de-DE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43" y="3787800"/>
            <a:ext cx="3542857" cy="223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2</a:t>
            </a:fld>
            <a:endParaRPr lang="en-US"/>
          </a:p>
        </p:txBody>
      </p:sp>
      <p:pic>
        <p:nvPicPr>
          <p:cNvPr id="6148" name="Picture 4" descr="https://encrypted-tbn1.gstatic.com/images?q=tbn:ANd9GcR6pbWtSgAs7b4EqQZG2UVDy0934sbZnVh8LXmAUIItmk7SJGBFu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9FC"/>
              </a:clrFrom>
              <a:clrTo>
                <a:srgbClr val="F5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41" y="1125657"/>
            <a:ext cx="3542400" cy="28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Facts and Figures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7943"/>
            <a:ext cx="4724400" cy="49742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  <a:r>
              <a:rPr lang="en-US" sz="1800" dirty="0" smtClean="0"/>
              <a:t> </a:t>
            </a:r>
            <a:r>
              <a:rPr lang="en-US" sz="1800" dirty="0"/>
              <a:t>undergraduate degree programs and 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1800" dirty="0"/>
              <a:t> graduate degree programs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1800" dirty="0"/>
              <a:t>A total of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3,364</a:t>
            </a:r>
            <a:r>
              <a:rPr lang="en-US" sz="1800" dirty="0"/>
              <a:t> undergraduate students and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407</a:t>
            </a:r>
            <a:r>
              <a:rPr lang="en-US" sz="1800" dirty="0"/>
              <a:t> graduate students in the First Semester 2014/2015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1800" dirty="0"/>
              <a:t>The maximum capacity is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5,000</a:t>
            </a:r>
            <a:r>
              <a:rPr lang="en-US" sz="1800" dirty="0"/>
              <a:t> students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285</a:t>
            </a:r>
            <a:r>
              <a:rPr lang="en-US" sz="1800" dirty="0"/>
              <a:t> academic staff and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46</a:t>
            </a:r>
            <a:r>
              <a:rPr lang="en-US" sz="1800" dirty="0"/>
              <a:t> teaching assistants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314</a:t>
            </a:r>
            <a:r>
              <a:rPr lang="en-US" sz="1800" dirty="0"/>
              <a:t> administrative staff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1800" dirty="0"/>
              <a:t>The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lowest administrative staff / academic staff ratio </a:t>
            </a:r>
            <a:r>
              <a:rPr lang="en-US" sz="1800" dirty="0"/>
              <a:t>in public Jordanian universities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1800" dirty="0"/>
              <a:t>The smallest public university Campus with an overall area of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199,000 m2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>
              <a:buClr>
                <a:srgbClr val="0000FF"/>
              </a:buClr>
            </a:pPr>
            <a:endParaRPr lang="en-US" sz="1800" dirty="0"/>
          </a:p>
          <a:p>
            <a:pPr>
              <a:spcBef>
                <a:spcPct val="50000"/>
              </a:spcBef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408" y="1223343"/>
            <a:ext cx="3380090" cy="2129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90" y="3549055"/>
            <a:ext cx="3438008" cy="216594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1613"/>
            <a:ext cx="9144000" cy="382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ScalaSansPro-Regular"/>
              </a:rPr>
              <a:t>Schools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ScalaSansPro-Regular"/>
              </a:rPr>
              <a:t>and Academic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ScalaSansPro-Regular"/>
              </a:rPr>
              <a:t>Programs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40986"/>
            <a:ext cx="4038600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 of Natural Resources Engineering and Management: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Energy Engineering	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Water and Environmental Engineering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de-DE" sz="1600" dirty="0">
                <a:solidFill>
                  <a:srgbClr val="FFC000"/>
                </a:solidFill>
              </a:rPr>
              <a:t> M.Sc. in Environmental and Renewable Energy Engineering </a:t>
            </a:r>
            <a:endParaRPr lang="en-US" sz="16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637761"/>
            <a:ext cx="40259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 of Applied Technical Sciences: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Mechatronics Engineering	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Industrial Engineering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 Mechanical and Maintenance Engineering </a:t>
            </a:r>
            <a:endParaRPr lang="en-US" sz="1600" dirty="0" smtClean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637151"/>
            <a:ext cx="40386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 of Applied Medical Sciences: </a:t>
            </a:r>
            <a:r>
              <a:rPr lang="en-US" sz="1600" dirty="0"/>
              <a:t>	</a:t>
            </a:r>
            <a:r>
              <a:rPr lang="en-US" sz="1600" dirty="0" smtClean="0"/>
              <a:t>  </a:t>
            </a:r>
            <a:endParaRPr lang="en-US" sz="1600" dirty="0"/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Biomedical Engineering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Pharmaceutical and Chemical Engineering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M.Sc. in Vision Rehabilitation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1358785"/>
            <a:ext cx="4038600" cy="18466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 of Computer Engineering and Information Technology: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Computer Science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Computer Engineering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Communication Engineering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M.Sc. In Computer Science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M.Sc. in Enterprise Systems Engineering</a:t>
            </a:r>
            <a:endParaRPr lang="en-US" sz="1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1" y="3291837"/>
            <a:ext cx="9207000" cy="35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ScalaSansPro-Regular"/>
              </a:rPr>
              <a:t>Schools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ScalaSansPro-Regular"/>
              </a:rPr>
              <a:t>and Academic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ScalaSansPro-Regular"/>
              </a:rPr>
              <a:t>Programs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371602"/>
            <a:ext cx="4114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 of Architecture and Built Environment: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Architecture	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B.A. in Design and Visual Communication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M.Sc. in Spatial Planning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M.Sc. in Architectural Conservation</a:t>
            </a:r>
            <a:r>
              <a:rPr lang="en-US" sz="16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2773882"/>
            <a:ext cx="4114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 of Management  and Logistic Sciences: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Management Sciences	</a:t>
            </a:r>
            <a:r>
              <a:rPr lang="en-US" sz="1600" dirty="0" smtClean="0">
                <a:solidFill>
                  <a:srgbClr val="FFC000"/>
                </a:solidFill>
              </a:rPr>
              <a:t>          </a:t>
            </a:r>
            <a:endParaRPr lang="en-US" sz="1600" dirty="0">
              <a:solidFill>
                <a:srgbClr val="FFC000"/>
              </a:solidFill>
            </a:endParaRP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Logistic Sciences		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B.Sc. in International Accounting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M.Sc. In Logistic Management (new)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2962" y="3383340"/>
            <a:ext cx="419243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 of Applied Humanities and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Languages</a:t>
            </a:r>
            <a:r>
              <a:rPr lang="en-US" sz="1600" dirty="0" smtClean="0"/>
              <a:t>            </a:t>
            </a:r>
            <a:endParaRPr lang="en-US" sz="1600" dirty="0"/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B.A.  In German and English for Business and Communication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B.A. in Translation: German/English/Arabic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M.A. in German as a Foreign Language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M.A. in Social Work (new)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2962" y="1722177"/>
            <a:ext cx="419243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 of Basic Sciences and Humanities: </a:t>
            </a:r>
          </a:p>
          <a:p>
            <a:r>
              <a:rPr lang="en-US" sz="1600" dirty="0">
                <a:solidFill>
                  <a:srgbClr val="FFC000"/>
                </a:solidFill>
              </a:rPr>
              <a:t>The School offers the following categories of ancillary courses for the different Schools at GJU: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Language skills and humanities courses 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Basic sciences courses 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176162"/>
            <a:ext cx="4114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Talal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Abu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Ghazaleh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Graduate School of Business Administration: </a:t>
            </a:r>
          </a:p>
          <a:p>
            <a:pPr marL="285750" lvl="0" indent="-285750">
              <a:tabLst>
                <a:tab pos="457200" algn="l"/>
              </a:tabLst>
            </a:pPr>
            <a:r>
              <a:rPr lang="en-US" sz="1600" dirty="0"/>
              <a:t>  </a:t>
            </a:r>
            <a:r>
              <a:rPr lang="en-US" sz="1600" dirty="0">
                <a:solidFill>
                  <a:srgbClr val="FFC000"/>
                </a:solidFill>
              </a:rPr>
              <a:t>MBA in Business Administration</a:t>
            </a:r>
          </a:p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FFC000"/>
                </a:solidFill>
              </a:rPr>
              <a:t> M.A. in International Accounting  (new)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20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Unique Model in Trans-National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7943"/>
            <a:ext cx="4876800" cy="4974257"/>
          </a:xfrm>
        </p:spPr>
        <p:txBody>
          <a:bodyPr>
            <a:norm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de-DE" sz="1600" dirty="0">
                <a:cs typeface="Arial" charset="0"/>
              </a:rPr>
              <a:t>GJU is </a:t>
            </a:r>
            <a:r>
              <a:rPr lang="de-DE" sz="1600" dirty="0"/>
              <a:t>DAAD‘s </a:t>
            </a:r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largest educational project </a:t>
            </a:r>
            <a:r>
              <a:rPr lang="de-DE" sz="1600" dirty="0"/>
              <a:t>outside Germany</a:t>
            </a:r>
            <a:endParaRPr lang="en-US" sz="1600" dirty="0"/>
          </a:p>
          <a:p>
            <a:pPr marL="45720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de-DE" sz="1600" b="1" dirty="0"/>
              <a:t>German Year: </a:t>
            </a:r>
            <a:r>
              <a:rPr lang="de-DE" sz="1600" dirty="0"/>
              <a:t>All Bachelor students must spend </a:t>
            </a:r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one year in Germany </a:t>
            </a:r>
            <a:r>
              <a:rPr lang="de-DE" sz="1600" dirty="0"/>
              <a:t>studying for one semester in one of the German partner universities, and fulfilling </a:t>
            </a:r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 weeks internship</a:t>
            </a:r>
            <a:r>
              <a:rPr lang="de-DE" sz="1600" dirty="0"/>
              <a:t> in the German industries.</a:t>
            </a:r>
            <a:endParaRPr lang="en-US" altLang="en-US" sz="1600" b="1" dirty="0">
              <a:latin typeface="Calibri" pitchFamily="34" charset="0"/>
              <a:cs typeface="Times New Roman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en-US" sz="1600" b="1" dirty="0">
                <a:latin typeface="Calibri" pitchFamily="34" charset="0"/>
                <a:cs typeface="Times New Roman" pitchFamily="18" charset="0"/>
              </a:rPr>
              <a:t>Outgoing Students: </a:t>
            </a:r>
            <a:r>
              <a:rPr lang="en-US" altLang="en-US" sz="1600" dirty="0">
                <a:latin typeface="Calibri" pitchFamily="34" charset="0"/>
                <a:cs typeface="Times New Roman" pitchFamily="18" charset="0"/>
              </a:rPr>
              <a:t>a total of </a:t>
            </a:r>
            <a:r>
              <a:rPr lang="de-DE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1,978</a:t>
            </a:r>
            <a:r>
              <a:rPr lang="de-DE" altLang="en-US" sz="1600" dirty="0"/>
              <a:t> GJU Students went to Germany since 2008</a:t>
            </a:r>
            <a:endParaRPr lang="en-US" alt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de-DE" altLang="en-US" sz="1600" b="1" dirty="0"/>
              <a:t>Incoming Students: </a:t>
            </a:r>
            <a:r>
              <a:rPr lang="en-US" altLang="en-US" sz="1600" dirty="0"/>
              <a:t>a total of </a:t>
            </a:r>
            <a:r>
              <a:rPr lang="en-US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</a:t>
            </a:r>
            <a:r>
              <a:rPr lang="en-US" altLang="en-US" sz="1600" dirty="0"/>
              <a:t> students came from Germany from </a:t>
            </a:r>
            <a:r>
              <a:rPr lang="en-US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</a:t>
            </a:r>
            <a:r>
              <a:rPr lang="en-US" altLang="en-US" sz="1600" dirty="0"/>
              <a:t> different universities</a:t>
            </a:r>
            <a:endParaRPr lang="en-US" alt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en-US" sz="1600" b="1" dirty="0">
                <a:sym typeface="ScalaSansPro-Regular"/>
              </a:rPr>
              <a:t>Network: </a:t>
            </a:r>
            <a:r>
              <a:rPr lang="en-US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sym typeface="ScalaSansPro-Regular"/>
              </a:rPr>
              <a:t>Germany wide </a:t>
            </a:r>
            <a:r>
              <a:rPr lang="en-US" altLang="en-US" sz="1600" dirty="0">
                <a:sym typeface="ScalaSansPro-Regular"/>
              </a:rPr>
              <a:t>network of </a:t>
            </a:r>
            <a:r>
              <a:rPr lang="en-US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sym typeface="ScalaSansPro-Regular"/>
              </a:rPr>
              <a:t>100</a:t>
            </a:r>
            <a:r>
              <a:rPr lang="en-US" altLang="en-US" sz="1600" b="1" dirty="0">
                <a:sym typeface="ScalaSansPro-Regular"/>
              </a:rPr>
              <a:t> </a:t>
            </a:r>
            <a:r>
              <a:rPr lang="en-US" altLang="en-US" sz="1600" dirty="0">
                <a:sym typeface="ScalaSansPro-Regular"/>
              </a:rPr>
              <a:t>German partner Universities of Applied Sciences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sz="1600" b="1" dirty="0"/>
              <a:t>GJU German Language Center: </a:t>
            </a:r>
            <a:r>
              <a:rPr lang="en-US" sz="1600" dirty="0"/>
              <a:t>the largest university-based center worldwide with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72</a:t>
            </a:r>
            <a:r>
              <a:rPr lang="en-US" sz="1600" dirty="0"/>
              <a:t> full-time </a:t>
            </a:r>
            <a:r>
              <a:rPr lang="en-US" sz="1600" dirty="0" smtClean="0"/>
              <a:t>instructors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6</a:t>
            </a:fld>
            <a:endParaRPr lang="en-US"/>
          </a:p>
        </p:txBody>
      </p:sp>
      <p:pic>
        <p:nvPicPr>
          <p:cNvPr id="7170" name="Picture 2" descr="https://www.academics.com/image-upload/map_germany_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40" y="1236043"/>
            <a:ext cx="33813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586798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Campus Area: </a:t>
            </a:r>
            <a:r>
              <a:rPr lang="en-US" b="1" dirty="0" smtClean="0"/>
              <a:t>199,000 sq. m. – </a:t>
            </a:r>
            <a:r>
              <a:rPr lang="en-US" dirty="0" smtClean="0"/>
              <a:t>Total Built-up Area: </a:t>
            </a:r>
            <a:r>
              <a:rPr lang="en-US" b="1" dirty="0" smtClean="0"/>
              <a:t>44,000 sq. m.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Permanent Campus: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34" y="1218581"/>
            <a:ext cx="6441132" cy="45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4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In and out of Campus…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8</a:t>
            </a:fld>
            <a:endParaRPr lang="en-US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895600" y="3523456"/>
            <a:ext cx="3225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>
              <a:lnSpc>
                <a:spcPct val="80000"/>
              </a:lnSpc>
            </a:pPr>
            <a:r>
              <a:rPr lang="en-US" sz="1600" dirty="0" smtClean="0"/>
              <a:t>School of Natural Resources Engineering and Management</a:t>
            </a:r>
          </a:p>
          <a:p>
            <a:pPr algn="ctr" rtl="0">
              <a:lnSpc>
                <a:spcPct val="80000"/>
              </a:lnSpc>
            </a:pPr>
            <a:endParaRPr lang="en-US" sz="1600" dirty="0" smtClean="0"/>
          </a:p>
          <a:p>
            <a:pPr algn="ctr">
              <a:defRPr/>
            </a:pPr>
            <a:endParaRPr lang="en-US" sz="1600" dirty="0" smtClean="0"/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6120680" y="3451448"/>
            <a:ext cx="24837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/>
              <a:t>Information Systems and Technology Center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1219200"/>
            <a:ext cx="2915816" cy="2232248"/>
          </a:xfrm>
          <a:prstGeom prst="rect">
            <a:avLst/>
          </a:prstGeom>
        </p:spPr>
      </p:pic>
      <p:pic>
        <p:nvPicPr>
          <p:cNvPr id="49" name="Picture 5" descr="IMG_049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27512"/>
            <a:ext cx="3275856" cy="21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5796136" y="6187752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/>
              <a:t>School of Logistics and Management Sciences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5496" y="6187752"/>
            <a:ext cx="489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1600" dirty="0" smtClean="0"/>
              <a:t>Mixed-use Building</a:t>
            </a:r>
          </a:p>
          <a:p>
            <a:pPr algn="l" rtl="0">
              <a:lnSpc>
                <a:spcPct val="80000"/>
              </a:lnSpc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3059832" y="6187752"/>
            <a:ext cx="27718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/>
              <a:t>Administrative Departments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3" name="Picture 3" descr="٢٠١٤١٢٢٨_٠٩٠٠٤٥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-36512" y="4027512"/>
            <a:ext cx="3096344" cy="2160240"/>
          </a:xfrm>
          <a:prstGeom prst="rect">
            <a:avLst/>
          </a:prstGeom>
          <a:noFill/>
        </p:spPr>
      </p:pic>
      <p:pic>
        <p:nvPicPr>
          <p:cNvPr id="54" name="Picture 53" descr="IMG_22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27512"/>
            <a:ext cx="2649826" cy="21602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30" r="25620"/>
          <a:stretch/>
        </p:blipFill>
        <p:spPr>
          <a:xfrm>
            <a:off x="84949" y="1240517"/>
            <a:ext cx="2268743" cy="22109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/>
          <a:stretch/>
        </p:blipFill>
        <p:spPr>
          <a:xfrm>
            <a:off x="2438400" y="1240517"/>
            <a:ext cx="3717776" cy="2210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97" y="3451447"/>
            <a:ext cx="2280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accent1"/>
                </a:solidFill>
                <a:cs typeface="Times New Roman" pitchFamily="18" charset="0"/>
              </a:rPr>
              <a:t>School of Architecture and Built Environment</a:t>
            </a:r>
          </a:p>
        </p:txBody>
      </p:sp>
    </p:spTree>
    <p:extLst>
      <p:ext uri="{BB962C8B-B14F-4D97-AF65-F5344CB8AC3E}">
        <p14:creationId xmlns:p14="http://schemas.microsoft.com/office/powerpoint/2010/main" val="10655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GJU Role in the VTC Project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144388"/>
              </p:ext>
            </p:extLst>
          </p:nvPr>
        </p:nvGraphicFramePr>
        <p:xfrm>
          <a:off x="152398" y="4887293"/>
          <a:ext cx="7328324" cy="146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3158" y="4747593"/>
            <a:ext cx="1596242" cy="1608757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31152"/>
              </p:ext>
            </p:extLst>
          </p:nvPr>
        </p:nvGraphicFramePr>
        <p:xfrm>
          <a:off x="152400" y="1403086"/>
          <a:ext cx="8521605" cy="127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  <a:gridCol w="1905000"/>
                <a:gridCol w="1524000"/>
                <a:gridCol w="1295400"/>
                <a:gridCol w="1435005"/>
              </a:tblGrid>
              <a:tr h="495588">
                <a:tc>
                  <a:txBody>
                    <a:bodyPr/>
                    <a:lstStyle/>
                    <a:p>
                      <a:r>
                        <a:rPr lang="en-US" dirty="0" smtClean="0"/>
                        <a:t>Partner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  <a:tr h="6371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996241702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Partner</a:t>
                      </a:r>
                      <a:r>
                        <a:rPr lang="en-US" sz="1600" baseline="0" dirty="0" smtClean="0"/>
                        <a:t> organization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GJU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Jordan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96546"/>
              </p:ext>
            </p:extLst>
          </p:nvPr>
        </p:nvGraphicFramePr>
        <p:xfrm>
          <a:off x="152398" y="3057825"/>
          <a:ext cx="8521609" cy="1156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2"/>
                <a:gridCol w="2519950"/>
                <a:gridCol w="1640976"/>
                <a:gridCol w="1640976"/>
                <a:gridCol w="1957705"/>
              </a:tblGrid>
              <a:tr h="516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WP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WP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WP</a:t>
                      </a:r>
                      <a:r>
                        <a:rPr lang="en-US" baseline="0" dirty="0" smtClean="0"/>
                        <a:t> Co-Leader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516554">
                <a:tc>
                  <a:txBody>
                    <a:bodyPr/>
                    <a:lstStyle/>
                    <a:p>
                      <a:r>
                        <a:rPr lang="en-US" dirty="0" smtClean="0"/>
                        <a:t>WP4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of teaching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GJU, JUST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JO Partners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15.6.16 – 15.04.17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4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AN_iQWUkmU0zDzpUg63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0m1qubRkuAz5bL8B3.Y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19D35DB978B428CC40D134C5A1762" ma:contentTypeVersion="0" ma:contentTypeDescription="Create a new document." ma:contentTypeScope="" ma:versionID="4b76e18198c46f7f5701a7da3ca1fb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12486F-12A9-443B-A769-14A937D361D7}"/>
</file>

<file path=customXml/itemProps2.xml><?xml version="1.0" encoding="utf-8"?>
<ds:datastoreItem xmlns:ds="http://schemas.openxmlformats.org/officeDocument/2006/customXml" ds:itemID="{B7F8C1F5-88A0-4F11-8F39-0B05087A2CF3}"/>
</file>

<file path=customXml/itemProps3.xml><?xml version="1.0" encoding="utf-8"?>
<ds:datastoreItem xmlns:ds="http://schemas.openxmlformats.org/officeDocument/2006/customXml" ds:itemID="{31335CDC-7717-49F3-BE24-C98EE36480E3}"/>
</file>

<file path=docProps/app.xml><?xml version="1.0" encoding="utf-8"?>
<Properties xmlns="http://schemas.openxmlformats.org/officeDocument/2006/extended-properties" xmlns:vt="http://schemas.openxmlformats.org/officeDocument/2006/docPropsVTypes">
  <TotalTime>12703</TotalTime>
  <Words>915</Words>
  <Application>Microsoft Office PowerPoint</Application>
  <PresentationFormat>On-screen Show (4:3)</PresentationFormat>
  <Paragraphs>180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ScalaSansPro-Regular</vt:lpstr>
      <vt:lpstr>Times New Roman</vt:lpstr>
      <vt:lpstr>Office Theme</vt:lpstr>
      <vt:lpstr>PowerPoint Presentation</vt:lpstr>
      <vt:lpstr>GJU… The Best of Both Worlds!</vt:lpstr>
      <vt:lpstr>Facts and Figures</vt:lpstr>
      <vt:lpstr>Schools and Academic Programs</vt:lpstr>
      <vt:lpstr>Schools and Academic Programs</vt:lpstr>
      <vt:lpstr>A Unique Model in Trans-National Education</vt:lpstr>
      <vt:lpstr>Permanent Campus:</vt:lpstr>
      <vt:lpstr>In and out of Campus…</vt:lpstr>
      <vt:lpstr>GJU Role in the VTC Project</vt:lpstr>
      <vt:lpstr>GJU Team</vt:lpstr>
      <vt:lpstr>GJU Team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Abuelrub</cp:lastModifiedBy>
  <cp:revision>203</cp:revision>
  <cp:lastPrinted>2016-02-21T17:49:19Z</cp:lastPrinted>
  <dcterms:created xsi:type="dcterms:W3CDTF">2012-09-16T23:54:52Z</dcterms:created>
  <dcterms:modified xsi:type="dcterms:W3CDTF">2016-02-24T15:36:05Z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0x01010066219D35DB978B428CC40D134C5A1762</vt:lpwstr>
  </property>
</Properties>
</file>